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63" r:id="rId2"/>
    <p:sldId id="265" r:id="rId3"/>
    <p:sldId id="264" r:id="rId4"/>
    <p:sldId id="256" r:id="rId5"/>
    <p:sldId id="257" r:id="rId6"/>
    <p:sldId id="266" r:id="rId7"/>
    <p:sldId id="259" r:id="rId8"/>
    <p:sldId id="277" r:id="rId9"/>
    <p:sldId id="275" r:id="rId10"/>
    <p:sldId id="276" r:id="rId11"/>
    <p:sldId id="258" r:id="rId12"/>
    <p:sldId id="267" r:id="rId13"/>
    <p:sldId id="268" r:id="rId14"/>
    <p:sldId id="273" r:id="rId15"/>
    <p:sldId id="272" r:id="rId16"/>
    <p:sldId id="269" r:id="rId17"/>
    <p:sldId id="270" r:id="rId18"/>
    <p:sldId id="271" r:id="rId1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2500" autoAdjust="0"/>
    <p:restoredTop sz="94660"/>
  </p:normalViewPr>
  <p:slideViewPr>
    <p:cSldViewPr>
      <p:cViewPr>
        <p:scale>
          <a:sx n="50" d="100"/>
          <a:sy n="50" d="100"/>
        </p:scale>
        <p:origin x="-1998" y="-3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4D53BE-8C79-48C0-857C-15971A76BABA}" type="datetimeFigureOut">
              <a:rPr lang="en-US" smtClean="0"/>
              <a:pPr/>
              <a:t>9/19/2015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8499D0-3F60-40B5-BF6F-74DA91D8C40C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8499D0-3F60-40B5-BF6F-74DA91D8C40C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9/19/2015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Digitalization of Peristaltic Pump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>
              <a:buNone/>
            </a:pPr>
            <a:r>
              <a:rPr lang="en-US" sz="1800" dirty="0" smtClean="0"/>
              <a:t>Presentation on 8</a:t>
            </a:r>
            <a:r>
              <a:rPr lang="en-US" sz="1800" baseline="30000" dirty="0" smtClean="0"/>
              <a:t>th</a:t>
            </a:r>
            <a:r>
              <a:rPr lang="en-US" sz="1800" dirty="0" smtClean="0"/>
              <a:t> Semester Project ,under the guidance of </a:t>
            </a:r>
          </a:p>
          <a:p>
            <a:pPr algn="ctr">
              <a:buNone/>
            </a:pPr>
            <a:r>
              <a:rPr lang="en-US" dirty="0" smtClean="0"/>
              <a:t>Dr. N M Renukappa</a:t>
            </a:r>
          </a:p>
          <a:p>
            <a:pPr>
              <a:buNone/>
            </a:pPr>
            <a:endParaRPr lang="en-US" sz="2000" dirty="0" smtClean="0"/>
          </a:p>
          <a:p>
            <a:pPr>
              <a:buNone/>
            </a:pPr>
            <a:endParaRPr lang="en-US" sz="2000" dirty="0" smtClean="0"/>
          </a:p>
          <a:p>
            <a:pPr>
              <a:buNone/>
            </a:pPr>
            <a:r>
              <a:rPr lang="en-US" sz="2000" dirty="0" smtClean="0"/>
              <a:t>     </a:t>
            </a:r>
          </a:p>
          <a:p>
            <a:pPr>
              <a:buNone/>
            </a:pPr>
            <a:r>
              <a:rPr lang="en-US" sz="2000" dirty="0" smtClean="0"/>
              <a:t>		Presentation by,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1600200" y="4191000"/>
          <a:ext cx="6096000" cy="2169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/>
                <a:gridCol w="3048000"/>
              </a:tblGrid>
              <a:tr h="68580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USN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Anirudh 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4JC12EC018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Darshan</a:t>
                      </a:r>
                      <a:r>
                        <a:rPr lang="en-US" baseline="0" dirty="0" smtClean="0"/>
                        <a:t> 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4JC12EC037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Mrithyunjaya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4JC12EC064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</a:t>
                      </a:r>
                      <a:r>
                        <a:rPr lang="en-US" baseline="0" dirty="0" smtClean="0"/>
                        <a:t> N Sunaada Hebbar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4JC12EC058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438400" y="838200"/>
            <a:ext cx="4357610" cy="2670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TextBox 7"/>
          <p:cNvSpPr txBox="1"/>
          <p:nvPr/>
        </p:nvSpPr>
        <p:spPr>
          <a:xfrm>
            <a:off x="609600" y="381000"/>
            <a:ext cx="693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dirty="0" smtClean="0"/>
              <a:t> Torque Vs RPM Graph of Motor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62000" y="3810000"/>
            <a:ext cx="480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dirty="0" smtClean="0"/>
              <a:t> Wiring Diagram of </a:t>
            </a:r>
            <a:r>
              <a:rPr lang="en-US" dirty="0"/>
              <a:t>BH57SH100 – 4006A </a:t>
            </a:r>
            <a:endParaRPr lang="en-US" dirty="0" smtClean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19400" y="4230414"/>
            <a:ext cx="3429000" cy="26275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sz="2400" b="1" dirty="0" smtClean="0"/>
              <a:t>Peristaltic Pump Head</a:t>
            </a:r>
            <a:endParaRPr lang="en-US" sz="2400" b="1" dirty="0"/>
          </a:p>
        </p:txBody>
      </p:sp>
      <p:pic>
        <p:nvPicPr>
          <p:cNvPr id="2051" name="Picture 3" descr="C:\Users\SUNAADA\Desktop\Peristaltic Pump\Peristaltic_pump.gif"/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800600" y="4114800"/>
            <a:ext cx="3200400" cy="2250947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838200" y="838200"/>
            <a:ext cx="73914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 Works based on the principle of alternating compression and relaxation of the tube drawing the fluid contents from one container and dispensing it to the other.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 A rotating roller passes along the length of the tube totally compressing it and creating a seal between suction &amp; discharge side of the pump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 Support different sized fluid tubes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 Many versions of YZ and DG series compatible with BT100L available with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2, 4, 6 and 10 rollers</a:t>
            </a:r>
          </a:p>
          <a:p>
            <a:endParaRPr lang="en-US" dirty="0"/>
          </a:p>
        </p:txBody>
      </p:sp>
      <p:pic>
        <p:nvPicPr>
          <p:cNvPr id="1026" name="Picture 2" descr="C:\Users\SUNAADA\Desktop\Peristaltic Pump\Peristaltic_pump_LAMBDA_PRECIFLOW_-_pumping_mechanism.gif"/>
          <p:cNvPicPr>
            <a:picLocks noChangeAspect="1" noChangeArrowheads="1" noCrop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85800" y="4267200"/>
            <a:ext cx="3429000" cy="2133600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1219200" y="6488668"/>
            <a:ext cx="297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3 Roller Pump Head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257800" y="6488668"/>
            <a:ext cx="2514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 Roller Pump Head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sz="2400" b="1" dirty="0" smtClean="0"/>
              <a:t>Pump Head and Tube Specification</a:t>
            </a:r>
            <a:endParaRPr lang="en-US" sz="2400" b="1" dirty="0"/>
          </a:p>
        </p:txBody>
      </p:sp>
      <p:pic>
        <p:nvPicPr>
          <p:cNvPr id="4100" name="Picture 4" descr="C:\Users\SUNAADA\Desktop\Peristaltic Pump\Data sheets &amp; Technical Specifications\4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47800" y="914400"/>
            <a:ext cx="6297613" cy="4991100"/>
          </a:xfrm>
          <a:prstGeom prst="rect">
            <a:avLst/>
          </a:prstGeom>
          <a:noFill/>
        </p:spPr>
      </p:pic>
      <p:sp>
        <p:nvSpPr>
          <p:cNvPr id="11" name="TextBox 10"/>
          <p:cNvSpPr txBox="1"/>
          <p:nvPr/>
        </p:nvSpPr>
        <p:spPr>
          <a:xfrm>
            <a:off x="2362200" y="6019800"/>
            <a:ext cx="563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* WD = Tube Wall Diameter,  ID = Tube Inner Diameter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 smtClean="0"/>
              <a:t>Features </a:t>
            </a:r>
            <a:endParaRPr lang="en-US" sz="32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4525963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400" dirty="0" smtClean="0"/>
              <a:t>1) Programmable Configuration </a:t>
            </a:r>
          </a:p>
          <a:p>
            <a:pPr>
              <a:lnSpc>
                <a:spcPct val="150000"/>
              </a:lnSpc>
            </a:pPr>
            <a:r>
              <a:rPr lang="en-US" sz="2400" dirty="0" smtClean="0"/>
              <a:t>Selection of Pump Head</a:t>
            </a:r>
          </a:p>
          <a:p>
            <a:pPr>
              <a:lnSpc>
                <a:spcPct val="150000"/>
              </a:lnSpc>
            </a:pPr>
            <a:r>
              <a:rPr lang="en-US" sz="2400" dirty="0" smtClean="0"/>
              <a:t>Selection of Tube Size</a:t>
            </a:r>
          </a:p>
          <a:p>
            <a:pPr>
              <a:lnSpc>
                <a:spcPct val="150000"/>
              </a:lnSpc>
              <a:buNone/>
            </a:pPr>
            <a:endParaRPr lang="en-US" sz="2400" dirty="0" smtClean="0"/>
          </a:p>
          <a:p>
            <a:pPr>
              <a:lnSpc>
                <a:spcPct val="150000"/>
              </a:lnSpc>
              <a:buNone/>
            </a:pPr>
            <a:r>
              <a:rPr lang="en-US" sz="2400" dirty="0" smtClean="0"/>
              <a:t>2) Bidirectional Operation</a:t>
            </a:r>
          </a:p>
          <a:p>
            <a:pPr>
              <a:lnSpc>
                <a:spcPct val="150000"/>
              </a:lnSpc>
            </a:pPr>
            <a:r>
              <a:rPr lang="en-US" sz="2400" dirty="0" smtClean="0"/>
              <a:t>Switch to select direction of operation – Forward/Reverse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62000"/>
            <a:ext cx="8229600" cy="54403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400" dirty="0" smtClean="0"/>
              <a:t>3) Calibration</a:t>
            </a:r>
          </a:p>
          <a:p>
            <a:pPr>
              <a:lnSpc>
                <a:spcPct val="150000"/>
              </a:lnSpc>
            </a:pPr>
            <a:r>
              <a:rPr lang="en-US" sz="2400" dirty="0" smtClean="0"/>
              <a:t>The user can select calibrate option to manually calibrate the flow rate for the selected pump head and tube size</a:t>
            </a:r>
          </a:p>
          <a:p>
            <a:pPr>
              <a:lnSpc>
                <a:spcPct val="150000"/>
              </a:lnSpc>
            </a:pPr>
            <a:r>
              <a:rPr lang="en-US" sz="2400" dirty="0" smtClean="0"/>
              <a:t>The calibration algorithm is as shown in the Flow chart in the next slide</a:t>
            </a:r>
          </a:p>
          <a:p>
            <a:pPr>
              <a:lnSpc>
                <a:spcPct val="150000"/>
              </a:lnSpc>
            </a:pPr>
            <a:r>
              <a:rPr lang="en-US" sz="2400" dirty="0" smtClean="0"/>
              <a:t>The user is prompted to calibrate after using the tube many times in order to compensate for the change in flow rate due to expansion of tube.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user calibrati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0500" y="0"/>
            <a:ext cx="3683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09600"/>
            <a:ext cx="8229600" cy="5440363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US" sz="2400" dirty="0" smtClean="0"/>
              <a:t>4)Volume based mode: </a:t>
            </a:r>
          </a:p>
          <a:p>
            <a:r>
              <a:rPr lang="en-US" sz="2400" dirty="0" smtClean="0"/>
              <a:t>I/p:  Volume to be dispensed</a:t>
            </a:r>
          </a:p>
          <a:p>
            <a:r>
              <a:rPr lang="en-US" sz="2400" dirty="0" smtClean="0"/>
              <a:t>O/p:  Dispensing the required volume of liquid</a:t>
            </a:r>
          </a:p>
          <a:p>
            <a:pPr marL="514350" indent="-514350">
              <a:buFont typeface="Wingdings" pitchFamily="2" charset="2"/>
              <a:buChar char="Ø"/>
            </a:pPr>
            <a:r>
              <a:rPr lang="en-US" sz="2400" dirty="0" smtClean="0"/>
              <a:t>Configurable Options:</a:t>
            </a:r>
          </a:p>
          <a:p>
            <a:pPr marL="1028700" lvl="1" indent="-571500">
              <a:buFont typeface="+mj-lt"/>
              <a:buAutoNum type="romanLcPeriod"/>
            </a:pPr>
            <a:r>
              <a:rPr lang="en-US" sz="2400" dirty="0" smtClean="0"/>
              <a:t>Different flow rate dispensing mode – The fluid can be dispensed at Min/Average/Max flow rates (with default average flow rate)</a:t>
            </a:r>
          </a:p>
          <a:p>
            <a:pPr marL="1028700" lvl="1" indent="-571500">
              <a:buFont typeface="+mj-lt"/>
              <a:buAutoNum type="romanLcPeriod"/>
            </a:pPr>
            <a:r>
              <a:rPr lang="en-US" sz="2400" dirty="0" smtClean="0"/>
              <a:t>Start  foot switch</a:t>
            </a:r>
          </a:p>
          <a:p>
            <a:pPr>
              <a:buNone/>
            </a:pPr>
            <a:endParaRPr lang="en-US" sz="2400" dirty="0" smtClean="0"/>
          </a:p>
          <a:p>
            <a:pPr>
              <a:buNone/>
            </a:pPr>
            <a:r>
              <a:rPr lang="en-US" sz="2400" dirty="0" smtClean="0"/>
              <a:t>5) Time based Mode:</a:t>
            </a:r>
          </a:p>
          <a:p>
            <a:r>
              <a:rPr lang="en-US" sz="2400" dirty="0" smtClean="0"/>
              <a:t>I/p:  Volume of Liquid in ml, Time in min. </a:t>
            </a:r>
          </a:p>
          <a:p>
            <a:r>
              <a:rPr lang="en-US" sz="2400" dirty="0" smtClean="0"/>
              <a:t>O/p: Dispensing  the required volume of liquid in specified time</a:t>
            </a:r>
          </a:p>
          <a:p>
            <a:pPr>
              <a:buNone/>
            </a:pPr>
            <a:endParaRPr lang="en-US" sz="2400" dirty="0" smtClean="0"/>
          </a:p>
          <a:p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idx="1"/>
          </p:nvPr>
        </p:nvSpPr>
        <p:spPr>
          <a:xfrm>
            <a:off x="228600" y="304800"/>
            <a:ext cx="8686800" cy="6248400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60000"/>
              </a:lnSpc>
              <a:buNone/>
            </a:pPr>
            <a:r>
              <a:rPr lang="en-US" sz="2400" dirty="0" smtClean="0"/>
              <a:t>5) Repetitive Dispensing Mode:</a:t>
            </a:r>
          </a:p>
          <a:p>
            <a:pPr>
              <a:lnSpc>
                <a:spcPct val="160000"/>
              </a:lnSpc>
            </a:pPr>
            <a:r>
              <a:rPr lang="en-US" sz="2400" dirty="0" smtClean="0"/>
              <a:t>I/p:  Process Duration in hours , Duration Between Samples in min , Volume of Liquid to be Dispensed for each Sample in ml</a:t>
            </a:r>
          </a:p>
          <a:p>
            <a:pPr>
              <a:lnSpc>
                <a:spcPct val="160000"/>
              </a:lnSpc>
            </a:pPr>
            <a:r>
              <a:rPr lang="en-US" sz="2400" dirty="0" smtClean="0"/>
              <a:t>O/p: The specified Volume of Liquid is Dispensed between samples at a Default Flow Rate (50% of maximum)</a:t>
            </a:r>
          </a:p>
          <a:p>
            <a:pPr>
              <a:lnSpc>
                <a:spcPct val="160000"/>
              </a:lnSpc>
              <a:buNone/>
            </a:pPr>
            <a:r>
              <a:rPr lang="en-US" sz="2400" dirty="0" smtClean="0"/>
              <a:t>6) Discrete Dispensing Mode:</a:t>
            </a:r>
          </a:p>
          <a:p>
            <a:pPr>
              <a:lnSpc>
                <a:spcPct val="160000"/>
              </a:lnSpc>
            </a:pPr>
            <a:r>
              <a:rPr lang="en-US" sz="2400" dirty="0" smtClean="0"/>
              <a:t>I/p:  Process Duration in hours, Duration Between samples in min, Volume of Liquid to be Dispensed for each sample in ml, Flow rate in ml/min</a:t>
            </a:r>
          </a:p>
          <a:p>
            <a:pPr>
              <a:lnSpc>
                <a:spcPct val="160000"/>
              </a:lnSpc>
            </a:pPr>
            <a:r>
              <a:rPr lang="en-US" sz="2400" dirty="0" smtClean="0"/>
              <a:t>O/p: The specified Volume of Liquid is Dispensed between samples at the specified Flow Rate</a:t>
            </a:r>
          </a:p>
          <a:p>
            <a:pPr>
              <a:lnSpc>
                <a:spcPct val="160000"/>
              </a:lnSpc>
              <a:buNone/>
            </a:pPr>
            <a:endParaRPr lang="en-US" sz="24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14400"/>
            <a:ext cx="8229600" cy="5516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400" dirty="0" smtClean="0"/>
              <a:t>7) Serial Communication Mode:</a:t>
            </a:r>
          </a:p>
          <a:p>
            <a:pPr>
              <a:lnSpc>
                <a:spcPct val="150000"/>
              </a:lnSpc>
            </a:pPr>
            <a:r>
              <a:rPr lang="en-US" sz="2400" dirty="0" smtClean="0"/>
              <a:t>I/p: Weight of the Liquid to be Dispensed in grams</a:t>
            </a:r>
          </a:p>
          <a:p>
            <a:pPr>
              <a:lnSpc>
                <a:spcPct val="150000"/>
              </a:lnSpc>
            </a:pPr>
            <a:r>
              <a:rPr lang="en-US" sz="2400" dirty="0" smtClean="0"/>
              <a:t>A weight balance weighs the liquid dispensed and the reading is sampled by the microcontroller through RS485 Serial Communication Port</a:t>
            </a:r>
          </a:p>
          <a:p>
            <a:pPr>
              <a:lnSpc>
                <a:spcPct val="150000"/>
              </a:lnSpc>
            </a:pPr>
            <a:r>
              <a:rPr lang="en-US" sz="2400" dirty="0" smtClean="0"/>
              <a:t>O/p: Once the Specified weight of the Liquid is Dispensed the microcontroller stops the liquid flow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020762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chemeClr val="tx1"/>
                </a:solidFill>
                <a:cs typeface="Times New Roman" pitchFamily="18" charset="0"/>
              </a:rPr>
              <a:t>Advantages of  Peristaltic pump </a:t>
            </a:r>
            <a:br>
              <a:rPr lang="en-US" b="1" dirty="0" smtClean="0">
                <a:solidFill>
                  <a:schemeClr val="tx1"/>
                </a:solidFill>
                <a:cs typeface="Times New Roman" pitchFamily="18" charset="0"/>
              </a:rPr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14400"/>
            <a:ext cx="8229600" cy="5410200"/>
          </a:xfrm>
        </p:spPr>
        <p:txBody>
          <a:bodyPr>
            <a:normAutofit/>
          </a:bodyPr>
          <a:lstStyle/>
          <a:p>
            <a:r>
              <a:rPr lang="en-US" sz="2400" dirty="0" smtClean="0">
                <a:latin typeface="+mj-lt"/>
                <a:cs typeface="Times New Roman" pitchFamily="18" charset="0"/>
              </a:rPr>
              <a:t> Seal-less design </a:t>
            </a:r>
          </a:p>
          <a:p>
            <a:pPr lvl="1" algn="just"/>
            <a:r>
              <a:rPr lang="en-US" sz="2000" dirty="0" smtClean="0">
                <a:latin typeface="+mj-lt"/>
                <a:cs typeface="Times New Roman" pitchFamily="18" charset="0"/>
              </a:rPr>
              <a:t>Peristaltic pumps have no seals avoiding issues such as leaks of corrosive chemicals and ongoing maintenance</a:t>
            </a:r>
          </a:p>
          <a:p>
            <a:r>
              <a:rPr lang="en-US" sz="2400" dirty="0" smtClean="0">
                <a:latin typeface="+mj-lt"/>
                <a:cs typeface="Times New Roman" pitchFamily="18" charset="0"/>
              </a:rPr>
              <a:t> Low maintenance costs</a:t>
            </a:r>
          </a:p>
          <a:p>
            <a:pPr lvl="1" algn="just"/>
            <a:r>
              <a:rPr lang="en-US" sz="2000" dirty="0" smtClean="0">
                <a:latin typeface="+mj-lt"/>
                <a:cs typeface="Times New Roman" pitchFamily="18" charset="0"/>
              </a:rPr>
              <a:t>The only replacement part is the hose or tube a relatively low cost item that can be easily changed in a short time.</a:t>
            </a:r>
          </a:p>
          <a:p>
            <a:r>
              <a:rPr lang="en-US" sz="2400" dirty="0" smtClean="0">
                <a:latin typeface="+mj-lt"/>
                <a:cs typeface="Times New Roman" pitchFamily="18" charset="0"/>
              </a:rPr>
              <a:t> Reversible</a:t>
            </a:r>
          </a:p>
          <a:p>
            <a:pPr lvl="1" algn="just"/>
            <a:r>
              <a:rPr lang="en-US" sz="2000" dirty="0" smtClean="0">
                <a:latin typeface="+mj-lt"/>
                <a:cs typeface="Times New Roman" pitchFamily="18" charset="0"/>
              </a:rPr>
              <a:t>Peristaltic pumps are reversible with just change in direction of rotation of motor</a:t>
            </a:r>
          </a:p>
          <a:p>
            <a:r>
              <a:rPr lang="en-US" sz="2400" dirty="0" smtClean="0">
                <a:latin typeface="+mj-lt"/>
                <a:cs typeface="Times New Roman" pitchFamily="18" charset="0"/>
              </a:rPr>
              <a:t> Accurate dosing</a:t>
            </a:r>
          </a:p>
          <a:p>
            <a:pPr lvl="1"/>
            <a:r>
              <a:rPr lang="en-US" sz="2000" dirty="0" smtClean="0">
                <a:latin typeface="+mj-lt"/>
                <a:cs typeface="Times New Roman" pitchFamily="18" charset="0"/>
              </a:rPr>
              <a:t>The pumps are accurate in dosing; they have a repeatability of ±1%</a:t>
            </a:r>
          </a:p>
          <a:p>
            <a:pPr fontAlgn="base"/>
            <a:r>
              <a:rPr lang="en-US" sz="2400" dirty="0">
                <a:latin typeface="+mj-lt"/>
                <a:cs typeface="Times New Roman" pitchFamily="18" charset="0"/>
              </a:rPr>
              <a:t>Dry running and </a:t>
            </a:r>
            <a:r>
              <a:rPr lang="en-US" sz="2400" dirty="0" smtClean="0">
                <a:latin typeface="+mj-lt"/>
                <a:cs typeface="Times New Roman" pitchFamily="18" charset="0"/>
              </a:rPr>
              <a:t>self-priming</a:t>
            </a:r>
          </a:p>
          <a:p>
            <a:pPr lvl="1" fontAlgn="base"/>
            <a:r>
              <a:rPr lang="en-US" sz="2000" dirty="0" smtClean="0">
                <a:latin typeface="+mj-lt"/>
                <a:cs typeface="Times New Roman" pitchFamily="18" charset="0"/>
              </a:rPr>
              <a:t>Peristaltic pumps do not require pumped fluid to be continually present pumps can run dry, without costly downtime or repairs.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SUNAADA\Desktop\Peristaltic Pump\201332515441214.jpg"/>
          <p:cNvPicPr>
            <a:picLocks noChangeAspect="1" noChangeArrowheads="1"/>
          </p:cNvPicPr>
          <p:nvPr/>
        </p:nvPicPr>
        <p:blipFill>
          <a:blip r:embed="rId2"/>
          <a:srcRect l="6083" t="7692" r="11384" b="10256"/>
          <a:stretch>
            <a:fillRect/>
          </a:stretch>
        </p:blipFill>
        <p:spPr bwMode="auto">
          <a:xfrm>
            <a:off x="6400800" y="533400"/>
            <a:ext cx="2209800" cy="24384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5181600"/>
          </a:xfrm>
        </p:spPr>
        <p:txBody>
          <a:bodyPr>
            <a:normAutofit/>
          </a:bodyPr>
          <a:lstStyle/>
          <a:p>
            <a:r>
              <a:rPr lang="en-US" sz="2800" dirty="0" smtClean="0">
                <a:cs typeface="Times New Roman" pitchFamily="18" charset="0"/>
              </a:rPr>
              <a:t>Medicine</a:t>
            </a:r>
          </a:p>
          <a:p>
            <a:pPr lvl="1">
              <a:buFont typeface="Wingdings" pitchFamily="2" charset="2"/>
              <a:buChar char="Ø"/>
            </a:pPr>
            <a:r>
              <a:rPr lang="en-US" sz="2400" dirty="0" smtClean="0">
                <a:cs typeface="Times New Roman" pitchFamily="18" charset="0"/>
              </a:rPr>
              <a:t>Medical infusion pumps.</a:t>
            </a:r>
          </a:p>
          <a:p>
            <a:pPr lvl="1">
              <a:buFont typeface="Wingdings" pitchFamily="2" charset="2"/>
              <a:buChar char="Ø"/>
            </a:pPr>
            <a:r>
              <a:rPr lang="en-US" sz="2400" dirty="0">
                <a:cs typeface="Times New Roman" pitchFamily="18" charset="0"/>
              </a:rPr>
              <a:t>Dialysis </a:t>
            </a:r>
            <a:r>
              <a:rPr lang="en-US" sz="2400" dirty="0" smtClean="0">
                <a:cs typeface="Times New Roman" pitchFamily="18" charset="0"/>
              </a:rPr>
              <a:t>machines.</a:t>
            </a:r>
          </a:p>
          <a:p>
            <a:r>
              <a:rPr lang="en-US" sz="2800" dirty="0" smtClean="0"/>
              <a:t>Chemical handling</a:t>
            </a:r>
            <a:endParaRPr lang="en-US" sz="2800" dirty="0" smtClean="0">
              <a:cs typeface="Times New Roman" pitchFamily="18" charset="0"/>
            </a:endParaRPr>
          </a:p>
          <a:p>
            <a:pPr lvl="1">
              <a:buFont typeface="Wingdings" pitchFamily="2" charset="2"/>
              <a:buChar char="Ø"/>
            </a:pPr>
            <a:r>
              <a:rPr lang="en-US" sz="2400" dirty="0" smtClean="0">
                <a:cs typeface="Times New Roman" pitchFamily="18" charset="0"/>
              </a:rPr>
              <a:t>Pharmaceutical production.</a:t>
            </a:r>
            <a:endParaRPr lang="en-US" sz="2400" dirty="0">
              <a:cs typeface="Times New Roman" pitchFamily="18" charset="0"/>
            </a:endParaRPr>
          </a:p>
          <a:p>
            <a:pPr lvl="1">
              <a:buFont typeface="Wingdings" pitchFamily="2" charset="2"/>
              <a:buChar char="Ø"/>
            </a:pPr>
            <a:r>
              <a:rPr lang="en-US" sz="2400" dirty="0">
                <a:cs typeface="Times New Roman" pitchFamily="18" charset="0"/>
              </a:rPr>
              <a:t>Dosing systems for dishwasher and </a:t>
            </a:r>
            <a:r>
              <a:rPr lang="en-US" sz="2400" dirty="0" smtClean="0">
                <a:cs typeface="Times New Roman" pitchFamily="18" charset="0"/>
              </a:rPr>
              <a:t>laundry chemicals.</a:t>
            </a:r>
          </a:p>
          <a:p>
            <a:pPr lvl="1">
              <a:buFont typeface="Wingdings" pitchFamily="2" charset="2"/>
              <a:buChar char="Ø"/>
            </a:pPr>
            <a:r>
              <a:rPr lang="en-US" sz="2400" dirty="0" smtClean="0">
                <a:cs typeface="Times New Roman" pitchFamily="18" charset="0"/>
              </a:rPr>
              <a:t>Chemical treatment in</a:t>
            </a:r>
            <a:r>
              <a:rPr lang="en-US" sz="2400" dirty="0">
                <a:cs typeface="Times New Roman" pitchFamily="18" charset="0"/>
              </a:rPr>
              <a:t> water </a:t>
            </a:r>
            <a:r>
              <a:rPr lang="en-US" sz="2400" dirty="0" smtClean="0">
                <a:cs typeface="Times New Roman" pitchFamily="18" charset="0"/>
              </a:rPr>
              <a:t>purification plant.</a:t>
            </a:r>
          </a:p>
          <a:p>
            <a:r>
              <a:rPr lang="en-US" sz="2800" dirty="0" smtClean="0"/>
              <a:t>Testing and research</a:t>
            </a:r>
          </a:p>
          <a:p>
            <a:pPr lvl="1">
              <a:buFont typeface="Wingdings" pitchFamily="2" charset="2"/>
              <a:buChar char="Ø"/>
            </a:pPr>
            <a:r>
              <a:rPr lang="en-US" sz="2400" dirty="0" smtClean="0">
                <a:cs typeface="Times New Roman" pitchFamily="18" charset="0"/>
              </a:rPr>
              <a:t>Auto Analyzer.</a:t>
            </a:r>
          </a:p>
          <a:p>
            <a:pPr lvl="1">
              <a:buFont typeface="Wingdings" pitchFamily="2" charset="2"/>
              <a:buChar char="Ø"/>
            </a:pPr>
            <a:r>
              <a:rPr lang="en-US" sz="2400" dirty="0" smtClean="0">
                <a:cs typeface="Times New Roman" pitchFamily="18" charset="0"/>
              </a:rPr>
              <a:t>Analytical chemistry experiments.</a:t>
            </a:r>
          </a:p>
          <a:p>
            <a:endParaRPr lang="en-US" sz="2800" dirty="0">
              <a:cs typeface="Times New Roman" pitchFamily="18" charset="0"/>
            </a:endParaRPr>
          </a:p>
          <a:p>
            <a:endParaRPr lang="en-US" sz="2800" dirty="0">
              <a:cs typeface="Times New Roman" pitchFamily="18" charset="0"/>
            </a:endParaRPr>
          </a:p>
          <a:p>
            <a:endParaRPr lang="en-US" sz="2800" dirty="0">
              <a:cs typeface="Times New Roman" pitchFamily="18" charset="0"/>
            </a:endParaRPr>
          </a:p>
          <a:p>
            <a:pPr>
              <a:buNone/>
            </a:pP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>
            <a:normAutofit fontScale="90000"/>
          </a:bodyPr>
          <a:lstStyle/>
          <a:p>
            <a:pPr algn="l"/>
            <a:r>
              <a:rPr lang="en-US" sz="5400" b="1" dirty="0" smtClean="0">
                <a:cs typeface="Shonar Bangla" pitchFamily="34" charset="0"/>
              </a:rPr>
              <a:t>Applications</a:t>
            </a:r>
            <a:endParaRPr lang="en-US" b="1" dirty="0">
              <a:cs typeface="Shonar Bangla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400800" y="3048000"/>
            <a:ext cx="24327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BT100L Peristaltic Pump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 smtClean="0"/>
              <a:t>Block Diagram of Peristaltic Pump </a:t>
            </a:r>
            <a:endParaRPr lang="en-US" sz="36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2438400" y="5715000"/>
            <a:ext cx="624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38200" y="1676400"/>
            <a:ext cx="7615648" cy="533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b="1" dirty="0" smtClean="0"/>
              <a:t>Input : 4X4 Numeric Keypad</a:t>
            </a:r>
            <a:endParaRPr lang="en-US" sz="24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990600" y="4648200"/>
            <a:ext cx="563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85800" y="4495800"/>
            <a:ext cx="807720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2000" dirty="0" smtClean="0"/>
              <a:t> Numeric keypad has 16 keys arranged in the form of a 4X4 matrix.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2000" dirty="0" smtClean="0"/>
              <a:t> The A, B, C, D, * and # keys can be used as navigation  keys or special function keys.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2000" dirty="0" smtClean="0"/>
              <a:t> It has 8 pins which are connected to </a:t>
            </a:r>
            <a:r>
              <a:rPr lang="en-US" sz="2000" dirty="0" err="1" smtClean="0"/>
              <a:t>Arduino</a:t>
            </a:r>
            <a:r>
              <a:rPr lang="en-US" sz="2000" dirty="0" smtClean="0"/>
              <a:t> MEGA Digital I/O Pins.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endParaRPr lang="en-US" sz="2000" dirty="0"/>
          </a:p>
        </p:txBody>
      </p:sp>
      <p:pic>
        <p:nvPicPr>
          <p:cNvPr id="3" name="Picture 2" descr="C:\Users\SUNAADA\Desktop\Peristaltic Pump\Data sheets &amp; Technical Specifications\27899 - Copy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124200" y="1219200"/>
            <a:ext cx="2743200" cy="296817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62000"/>
          </a:xfrm>
        </p:spPr>
        <p:txBody>
          <a:bodyPr>
            <a:normAutofit/>
          </a:bodyPr>
          <a:lstStyle/>
          <a:p>
            <a:r>
              <a:rPr lang="en-US" sz="2400" b="1" dirty="0" smtClean="0"/>
              <a:t>Output :  Graphical LCD Display </a:t>
            </a:r>
            <a:endParaRPr lang="en-US" sz="2400" b="1" dirty="0"/>
          </a:p>
        </p:txBody>
      </p:sp>
      <p:pic>
        <p:nvPicPr>
          <p:cNvPr id="4" name="Content Placeholder 3" descr="00710-04.jpg"/>
          <p:cNvPicPr>
            <a:picLocks noGrp="1" noChangeAspect="1"/>
          </p:cNvPicPr>
          <p:nvPr>
            <p:ph idx="1"/>
          </p:nvPr>
        </p:nvPicPr>
        <p:blipFill>
          <a:blip r:embed="rId2"/>
          <a:srcRect l="3070" t="17487" r="1864" b="15408"/>
          <a:stretch>
            <a:fillRect/>
          </a:stretch>
        </p:blipFill>
        <p:spPr>
          <a:xfrm>
            <a:off x="685800" y="1447800"/>
            <a:ext cx="3994150" cy="2819400"/>
          </a:xfrm>
        </p:spPr>
      </p:pic>
      <p:sp>
        <p:nvSpPr>
          <p:cNvPr id="6" name="TextBox 5"/>
          <p:cNvSpPr txBox="1"/>
          <p:nvPr/>
        </p:nvSpPr>
        <p:spPr>
          <a:xfrm>
            <a:off x="304800" y="4800600"/>
            <a:ext cx="8382000" cy="464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 128X64 pixel </a:t>
            </a:r>
            <a:r>
              <a:rPr lang="en-US" b="1" dirty="0" smtClean="0"/>
              <a:t>JHD12864E</a:t>
            </a:r>
            <a:r>
              <a:rPr lang="en-US" dirty="0" smtClean="0"/>
              <a:t> Graphic LCD is used</a:t>
            </a:r>
          </a:p>
        </p:txBody>
      </p:sp>
      <p:pic>
        <p:nvPicPr>
          <p:cNvPr id="7" name="Picture 6" descr="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6800" y="838200"/>
            <a:ext cx="4001059" cy="409632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90600" y="4267200"/>
            <a:ext cx="30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JHD12864E GLCD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257800" y="5029200"/>
            <a:ext cx="327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Pin description 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04800" y="5242173"/>
            <a:ext cx="8077200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 The LCD module has 20 pins and it is used in 8 bit parallel mode for interfacing it with Arduino MEGA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 LCD features Intensity control of Backlight and contrast control 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90600"/>
          </a:xfrm>
        </p:spPr>
        <p:txBody>
          <a:bodyPr>
            <a:normAutofit/>
          </a:bodyPr>
          <a:lstStyle/>
          <a:p>
            <a:r>
              <a:rPr lang="en-US" sz="2400" b="1" dirty="0" smtClean="0"/>
              <a:t>Microcontroller  Board : Arduino Mega </a:t>
            </a:r>
            <a:endParaRPr lang="en-US" sz="24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228600" y="3429000"/>
            <a:ext cx="85344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Arial" pitchFamily="34" charset="0"/>
              <a:buChar char="•"/>
            </a:pPr>
            <a:endParaRPr lang="en-US" dirty="0" smtClean="0"/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 The Microcontroller controls the rpm of the stepper motor which in turn controls the rate of dispensing the fluid.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  The motor driver circuit amplifies the signals from controller to provide the required drive current to the stepper motor.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 The Microcontroller generates appropriate signals to control the motor and also provides interface for RS485 communication port which enables connection of other devices to the microcontroller.</a:t>
            </a:r>
          </a:p>
          <a:p>
            <a:endParaRPr lang="en-US" dirty="0"/>
          </a:p>
        </p:txBody>
      </p:sp>
      <p:pic>
        <p:nvPicPr>
          <p:cNvPr id="2050" name="Picture 2" descr="C:\Users\SUNAADA\Desktop\Peristaltic Pump\Data sheets &amp; Technical Specifications\Capture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324350" y="762000"/>
            <a:ext cx="4819650" cy="2453311"/>
          </a:xfrm>
          <a:prstGeom prst="rect">
            <a:avLst/>
          </a:prstGeom>
          <a:noFill/>
        </p:spPr>
      </p:pic>
      <p:sp>
        <p:nvSpPr>
          <p:cNvPr id="10" name="TextBox 9"/>
          <p:cNvSpPr txBox="1"/>
          <p:nvPr/>
        </p:nvSpPr>
        <p:spPr>
          <a:xfrm>
            <a:off x="4648200" y="3352800"/>
            <a:ext cx="38100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Arduino MEGA 2560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04800" y="990600"/>
            <a:ext cx="43434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 4X3 Numeric  Keypad and 2 axis Thumb Joystick is interfaced with Arduino MEGA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 in order to take input from user.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 A 128 X 64 Graphical LCD Display (JHD12864E) is interfaced with Arduino MEGA to provide the required user  interface.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90600"/>
          </a:xfrm>
        </p:spPr>
        <p:txBody>
          <a:bodyPr>
            <a:normAutofit/>
          </a:bodyPr>
          <a:lstStyle/>
          <a:p>
            <a:r>
              <a:rPr lang="en-US" sz="2800" b="1" dirty="0" smtClean="0"/>
              <a:t>Stepper Motor Driver</a:t>
            </a:r>
            <a:endParaRPr lang="en-US" sz="28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50593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1800" dirty="0" smtClean="0"/>
              <a:t>BH-MSD-4.5A Micro stepping Driver is used.</a:t>
            </a:r>
            <a:endParaRPr lang="en-US" sz="1800" dirty="0"/>
          </a:p>
          <a:p>
            <a:pPr>
              <a:lnSpc>
                <a:spcPct val="150000"/>
              </a:lnSpc>
            </a:pPr>
            <a:r>
              <a:rPr lang="en-US" sz="1800" dirty="0" smtClean="0"/>
              <a:t>Micro stepping driver is particularly suitable</a:t>
            </a:r>
          </a:p>
          <a:p>
            <a:pPr>
              <a:lnSpc>
                <a:spcPct val="150000"/>
              </a:lnSpc>
              <a:buNone/>
            </a:pPr>
            <a:r>
              <a:rPr lang="en-US" sz="1800" dirty="0"/>
              <a:t> </a:t>
            </a:r>
            <a:r>
              <a:rPr lang="en-US" sz="1800" dirty="0" smtClean="0"/>
              <a:t>      for the applications desired with extremely</a:t>
            </a:r>
          </a:p>
          <a:p>
            <a:pPr>
              <a:lnSpc>
                <a:spcPct val="150000"/>
              </a:lnSpc>
              <a:buNone/>
            </a:pPr>
            <a:r>
              <a:rPr lang="en-US" sz="1800" dirty="0"/>
              <a:t>	</a:t>
            </a:r>
            <a:r>
              <a:rPr lang="en-US" sz="1800" dirty="0" smtClean="0"/>
              <a:t> low noise and low temperature rise .</a:t>
            </a:r>
          </a:p>
          <a:p>
            <a:pPr>
              <a:lnSpc>
                <a:spcPct val="150000"/>
              </a:lnSpc>
            </a:pPr>
            <a:r>
              <a:rPr lang="nn-NO" sz="1800" dirty="0" smtClean="0"/>
              <a:t>Microstepping: 1/2, 1/4, 1/8, 1/16, 1/32,</a:t>
            </a:r>
          </a:p>
          <a:p>
            <a:pPr>
              <a:lnSpc>
                <a:spcPct val="150000"/>
              </a:lnSpc>
              <a:buNone/>
            </a:pPr>
            <a:r>
              <a:rPr lang="nn-NO" sz="1800" dirty="0"/>
              <a:t>	</a:t>
            </a:r>
            <a:r>
              <a:rPr lang="nn-NO" sz="1800" dirty="0" smtClean="0"/>
              <a:t> 1/64, 1/128, 1/256</a:t>
            </a:r>
            <a:endParaRPr lang="en-US" sz="1800" dirty="0"/>
          </a:p>
          <a:p>
            <a:pPr>
              <a:lnSpc>
                <a:spcPct val="150000"/>
              </a:lnSpc>
            </a:pPr>
            <a:r>
              <a:rPr lang="en-US" sz="1800" dirty="0" smtClean="0"/>
              <a:t>Electrical specification:</a:t>
            </a:r>
            <a:endParaRPr lang="en-US" sz="1800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1524000" y="4343400"/>
          <a:ext cx="6096000" cy="1651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/>
                <a:gridCol w="1524000"/>
                <a:gridCol w="1524000"/>
                <a:gridCol w="15240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Parameter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Minimum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Maximum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Unit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Input voltage(DC)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V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Output current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1.5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4.5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172200" y="914400"/>
            <a:ext cx="2209800" cy="24809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scene3d>
            <a:camera prst="orthographicFront">
              <a:rot lat="0" lon="0" rev="120000"/>
            </a:camera>
            <a:lightRig rig="threePt" dir="t"/>
          </a:scene3d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90600"/>
          </a:xfrm>
        </p:spPr>
        <p:txBody>
          <a:bodyPr>
            <a:normAutofit/>
          </a:bodyPr>
          <a:lstStyle/>
          <a:p>
            <a:r>
              <a:rPr lang="en-US" sz="2800" b="1" dirty="0" smtClean="0"/>
              <a:t>Stepper Motor</a:t>
            </a:r>
            <a:endParaRPr lang="en-US" sz="28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983163"/>
          </a:xfrm>
        </p:spPr>
        <p:txBody>
          <a:bodyPr>
            <a:normAutofit/>
          </a:bodyPr>
          <a:lstStyle/>
          <a:p>
            <a:r>
              <a:rPr lang="en-US" sz="1800" dirty="0" smtClean="0"/>
              <a:t>BH57SH100 – 4006A manufactured by </a:t>
            </a:r>
          </a:p>
          <a:p>
            <a:pPr>
              <a:buNone/>
            </a:pPr>
            <a:r>
              <a:rPr lang="en-US" sz="1800" dirty="0"/>
              <a:t>	</a:t>
            </a:r>
            <a:r>
              <a:rPr lang="en-US" sz="1800" dirty="0" smtClean="0"/>
              <a:t>Bholanath Engineering Industries is used.</a:t>
            </a:r>
            <a:endParaRPr lang="en-US" sz="1800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486400" y="2514600"/>
            <a:ext cx="3276600" cy="32157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4800" y="2667000"/>
            <a:ext cx="4759917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858000" y="304800"/>
            <a:ext cx="1752600" cy="16824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5" name="TextBox 14"/>
          <p:cNvSpPr txBox="1"/>
          <p:nvPr/>
        </p:nvSpPr>
        <p:spPr>
          <a:xfrm>
            <a:off x="6705600" y="1981200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BH57SH100 – 4006A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805</TotalTime>
  <Words>888</Words>
  <Application>Microsoft Office PowerPoint</Application>
  <PresentationFormat>On-screen Show (4:3)</PresentationFormat>
  <Paragraphs>130</Paragraphs>
  <Slides>18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Office Theme</vt:lpstr>
      <vt:lpstr>Digitalization of Peristaltic Pump</vt:lpstr>
      <vt:lpstr>Advantages of  Peristaltic pump  </vt:lpstr>
      <vt:lpstr>Applications</vt:lpstr>
      <vt:lpstr>Block Diagram of Peristaltic Pump </vt:lpstr>
      <vt:lpstr>Input : 4X4 Numeric Keypad</vt:lpstr>
      <vt:lpstr>Output :  Graphical LCD Display </vt:lpstr>
      <vt:lpstr>Microcontroller  Board : Arduino Mega </vt:lpstr>
      <vt:lpstr>Stepper Motor Driver</vt:lpstr>
      <vt:lpstr>Stepper Motor</vt:lpstr>
      <vt:lpstr>Slide 10</vt:lpstr>
      <vt:lpstr>Peristaltic Pump Head</vt:lpstr>
      <vt:lpstr>Pump Head and Tube Specification</vt:lpstr>
      <vt:lpstr>Features </vt:lpstr>
      <vt:lpstr>Slide 14</vt:lpstr>
      <vt:lpstr>Slide 15</vt:lpstr>
      <vt:lpstr>Slide 16</vt:lpstr>
      <vt:lpstr>Slide 17</vt:lpstr>
      <vt:lpstr>Slide 18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Construction Of BT100L</dc:title>
  <dc:creator>SUNAADA</dc:creator>
  <cp:lastModifiedBy>SUNAADA</cp:lastModifiedBy>
  <cp:revision>28</cp:revision>
  <dcterms:created xsi:type="dcterms:W3CDTF">2006-08-16T00:00:00Z</dcterms:created>
  <dcterms:modified xsi:type="dcterms:W3CDTF">2015-09-19T11:48:48Z</dcterms:modified>
</cp:coreProperties>
</file>